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7" r:id="rId2"/>
    <p:sldMasterId id="2147483661" r:id="rId3"/>
    <p:sldMasterId id="2147483665" r:id="rId4"/>
  </p:sldMasterIdLst>
  <p:notesMasterIdLst>
    <p:notesMasterId r:id="rId37"/>
  </p:notesMasterIdLst>
  <p:handoutMasterIdLst>
    <p:handoutMasterId r:id="rId38"/>
  </p:handoutMasterIdLst>
  <p:sldIdLst>
    <p:sldId id="265" r:id="rId5"/>
    <p:sldId id="616" r:id="rId6"/>
    <p:sldId id="753" r:id="rId7"/>
    <p:sldId id="756" r:id="rId8"/>
    <p:sldId id="759" r:id="rId9"/>
    <p:sldId id="757" r:id="rId10"/>
    <p:sldId id="755" r:id="rId11"/>
    <p:sldId id="754" r:id="rId12"/>
    <p:sldId id="784" r:id="rId13"/>
    <p:sldId id="760" r:id="rId14"/>
    <p:sldId id="761" r:id="rId15"/>
    <p:sldId id="762" r:id="rId16"/>
    <p:sldId id="778" r:id="rId17"/>
    <p:sldId id="785" r:id="rId18"/>
    <p:sldId id="764" r:id="rId19"/>
    <p:sldId id="765" r:id="rId20"/>
    <p:sldId id="786" r:id="rId21"/>
    <p:sldId id="767" r:id="rId22"/>
    <p:sldId id="768" r:id="rId23"/>
    <p:sldId id="787" r:id="rId24"/>
    <p:sldId id="776" r:id="rId25"/>
    <p:sldId id="777" r:id="rId26"/>
    <p:sldId id="780" r:id="rId27"/>
    <p:sldId id="779" r:id="rId28"/>
    <p:sldId id="788" r:id="rId29"/>
    <p:sldId id="774" r:id="rId30"/>
    <p:sldId id="771" r:id="rId31"/>
    <p:sldId id="772" r:id="rId32"/>
    <p:sldId id="775" r:id="rId33"/>
    <p:sldId id="789" r:id="rId34"/>
    <p:sldId id="783" r:id="rId35"/>
    <p:sldId id="790" r:id="rId36"/>
  </p:sldIdLst>
  <p:sldSz cx="9144000" cy="6858000" type="screen4x3"/>
  <p:notesSz cx="7315200" cy="9601200"/>
  <p:embeddedFontLst>
    <p:embeddedFont>
      <p:font typeface="Calibri" panose="020F0502020204030204" pitchFamily="34" charset="0"/>
      <p:regular r:id="rId39"/>
      <p:bold r:id="rId40"/>
      <p:italic r:id="rId41"/>
      <p:boldItalic r:id="rId42"/>
    </p:embeddedFont>
    <p:embeddedFont>
      <p:font typeface="Calibri Light" panose="020F0302020204030204" pitchFamily="34" charset="0"/>
      <p:regular r:id="rId43"/>
      <p:italic r:id="rId44"/>
    </p:embeddedFont>
    <p:embeddedFont>
      <p:font typeface="Roboto" panose="020B0604020202020204" charset="0"/>
      <p:regular r:id="rId45"/>
      <p:bold r:id="rId46"/>
      <p:italic r:id="rId47"/>
      <p:boldItalic r:id="rId4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306B"/>
    <a:srgbClr val="262626"/>
    <a:srgbClr val="FFCC00"/>
    <a:srgbClr val="F8F8F8"/>
    <a:srgbClr val="EEECE1"/>
    <a:srgbClr val="C0504D"/>
    <a:srgbClr val="D11034"/>
    <a:srgbClr val="5F6A72"/>
    <a:srgbClr val="782C2C"/>
    <a:srgbClr val="9939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50" autoAdjust="0"/>
    <p:restoredTop sz="84255" autoAdjust="0"/>
  </p:normalViewPr>
  <p:slideViewPr>
    <p:cSldViewPr>
      <p:cViewPr varScale="1">
        <p:scale>
          <a:sx n="45" d="100"/>
          <a:sy n="45" d="100"/>
        </p:scale>
        <p:origin x="1812" y="54"/>
      </p:cViewPr>
      <p:guideLst>
        <p:guide orient="horz" pos="2160"/>
        <p:guide pos="2880"/>
      </p:guideLst>
    </p:cSldViewPr>
  </p:slideViewPr>
  <p:notesTextViewPr>
    <p:cViewPr>
      <p:scale>
        <a:sx n="33" d="100"/>
        <a:sy n="33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8" d="100"/>
          <a:sy n="88" d="100"/>
        </p:scale>
        <p:origin x="2964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handoutMaster" Target="handoutMasters/handoutMaster1.xml"/><Relationship Id="rId46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6.fntdata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8" Type="http://schemas.openxmlformats.org/officeDocument/2006/relationships/slide" Target="slides/slide4.xml"/><Relationship Id="rId51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51A969EA-8566-418D-AC96-BC5F6E9FAB6C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EE82846E-1614-4B37-A9C4-3E0C2AE353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736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/>
          <a:lstStyle>
            <a:lvl1pPr algn="r">
              <a:defRPr sz="1300"/>
            </a:lvl1pPr>
          </a:lstStyle>
          <a:p>
            <a:fld id="{33B07B4B-74D8-4C42-A719-1F93879497F8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19138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747" tIns="47873" rIns="95747" bIns="47873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5747" tIns="47873" rIns="95747" bIns="47873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5747" tIns="47873" rIns="95747" bIns="47873" rtlCol="0" anchor="b"/>
          <a:lstStyle>
            <a:lvl1pPr algn="r">
              <a:defRPr sz="1300"/>
            </a:lvl1pPr>
          </a:lstStyle>
          <a:p>
            <a:fld id="{F4EE911A-504C-45E1-9DD1-A7318D673F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9461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2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7.xml"/><Relationship Id="rId2" Type="http://schemas.openxmlformats.org/officeDocument/2006/relationships/notesMaster" Target="../notesMasters/notesMaster1.xml"/><Relationship Id="rId1" Type="http://schemas.openxmlformats.org/officeDocument/2006/relationships/tags" Target="../tags/tag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91498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773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  <p:custDataLst>
              <p:tags r:id="rId1"/>
            </p:custDataLst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EE911A-504C-45E1-9DD1-A7318D673F8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410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2" name="Group 11"/>
          <p:cNvGrpSpPr/>
          <p:nvPr userDrawn="1"/>
        </p:nvGrpSpPr>
        <p:grpSpPr>
          <a:xfrm>
            <a:off x="2831735" y="3945634"/>
            <a:ext cx="3917511" cy="486919"/>
            <a:chOff x="0" y="0"/>
            <a:chExt cx="4827909" cy="600075"/>
          </a:xfrm>
        </p:grpSpPr>
        <p:pic>
          <p:nvPicPr>
            <p:cNvPr id="13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4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6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992" y="399859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Camp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2168885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370402" y="4034789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</p:spTree>
    <p:extLst>
      <p:ext uri="{BB962C8B-B14F-4D97-AF65-F5344CB8AC3E}">
        <p14:creationId xmlns:p14="http://schemas.microsoft.com/office/powerpoint/2010/main" val="3856522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1D1A3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77776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lowchart: Process 5"/>
          <p:cNvSpPr/>
          <p:nvPr userDrawn="1"/>
        </p:nvSpPr>
        <p:spPr>
          <a:xfrm>
            <a:off x="0" y="6418964"/>
            <a:ext cx="9155741" cy="457748"/>
          </a:xfrm>
          <a:prstGeom prst="flowChartProcess">
            <a:avLst/>
          </a:prstGeom>
          <a:solidFill>
            <a:srgbClr val="1D1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2305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824034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71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Process 7"/>
          <p:cNvSpPr/>
          <p:nvPr userDrawn="1"/>
        </p:nvSpPr>
        <p:spPr>
          <a:xfrm flipV="1">
            <a:off x="426892" y="3691893"/>
            <a:ext cx="6888308" cy="4571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3847"/>
            <a:ext cx="4678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The Coding Bootcamp at UT Austin | 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4036236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  <p:pic>
        <p:nvPicPr>
          <p:cNvPr id="9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20"/>
          <a:stretch/>
        </p:blipFill>
        <p:spPr>
          <a:xfrm>
            <a:off x="0" y="0"/>
            <a:ext cx="9144000" cy="560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915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9568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BF5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BF57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pic>
        <p:nvPicPr>
          <p:cNvPr id="6" name="Content Placeholder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29" t="14129"/>
          <a:stretch/>
        </p:blipFill>
        <p:spPr>
          <a:xfrm>
            <a:off x="-5871" y="6400800"/>
            <a:ext cx="2179730" cy="48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306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94836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906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26262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21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061862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lowchart: Process 12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</a:t>
            </a:r>
            <a:r>
              <a:rPr lang="en-US" sz="800" baseline="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- All Rights Reserved</a:t>
            </a:r>
          </a:p>
        </p:txBody>
      </p:sp>
      <p:grpSp>
        <p:nvGrpSpPr>
          <p:cNvPr id="15" name="Group 14"/>
          <p:cNvGrpSpPr/>
          <p:nvPr userDrawn="1"/>
        </p:nvGrpSpPr>
        <p:grpSpPr>
          <a:xfrm>
            <a:off x="5232359" y="6411723"/>
            <a:ext cx="3917511" cy="486919"/>
            <a:chOff x="0" y="0"/>
            <a:chExt cx="4827909" cy="600075"/>
          </a:xfrm>
        </p:grpSpPr>
        <p:pic>
          <p:nvPicPr>
            <p:cNvPr id="16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9450"/>
            <a:stretch/>
          </p:blipFill>
          <p:spPr>
            <a:xfrm>
              <a:off x="496184" y="0"/>
              <a:ext cx="4331725" cy="600075"/>
            </a:xfrm>
            <a:prstGeom prst="rect">
              <a:avLst/>
            </a:prstGeom>
          </p:spPr>
        </p:pic>
        <p:pic>
          <p:nvPicPr>
            <p:cNvPr id="17" name="Content Placeholder 8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r="92757"/>
            <a:stretch/>
          </p:blipFill>
          <p:spPr>
            <a:xfrm>
              <a:off x="0" y="0"/>
              <a:ext cx="518160" cy="600075"/>
            </a:xfrm>
            <a:prstGeom prst="rect">
              <a:avLst/>
            </a:prstGeom>
          </p:spPr>
        </p:pic>
      </p:grp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3117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4758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8" name="Flowchart: Process 7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itle 1"/>
          <p:cNvSpPr txBox="1">
            <a:spLocks/>
          </p:cNvSpPr>
          <p:nvPr userDrawn="1"/>
        </p:nvSpPr>
        <p:spPr>
          <a:xfrm>
            <a:off x="426892" y="3962400"/>
            <a:ext cx="3535508" cy="453389"/>
          </a:xfrm>
          <a:prstGeom prst="rect">
            <a:avLst/>
          </a:prstGeom>
        </p:spPr>
        <p:txBody>
          <a:bodyPr vert="horz" lIns="68580" tIns="34290" rIns="68580" bIns="3429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000" b="1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Rutgers Coding Bootcamp |</a:t>
            </a:r>
            <a:endParaRPr lang="en-US" sz="2000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1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Lesson Title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 hasCustomPrompt="1"/>
          </p:nvPr>
        </p:nvSpPr>
        <p:spPr>
          <a:xfrm>
            <a:off x="3962400" y="4037683"/>
            <a:ext cx="2270008" cy="381000"/>
          </a:xfrm>
        </p:spPr>
        <p:txBody>
          <a:bodyPr>
            <a:noAutofit/>
          </a:bodyPr>
          <a:lstStyle>
            <a:lvl1pPr marL="0" indent="0">
              <a:buNone/>
              <a:defRPr sz="20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Month, Day, Year</a:t>
            </a:r>
          </a:p>
        </p:txBody>
      </p:sp>
      <p:sp>
        <p:nvSpPr>
          <p:cNvPr id="21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6991" y="2504043"/>
            <a:ext cx="2700337" cy="38100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000" b="1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Day X</a:t>
            </a:r>
          </a:p>
        </p:txBody>
      </p:sp>
    </p:spTree>
    <p:extLst>
      <p:ext uri="{BB962C8B-B14F-4D97-AF65-F5344CB8AC3E}">
        <p14:creationId xmlns:p14="http://schemas.microsoft.com/office/powerpoint/2010/main" val="21420282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64080"/>
          </a:xfrm>
          <a:prstGeom prst="rect">
            <a:avLst/>
          </a:prstGeom>
        </p:spPr>
      </p:pic>
      <p:sp>
        <p:nvSpPr>
          <p:cNvPr id="17" name="Flowchart: Process 16"/>
          <p:cNvSpPr/>
          <p:nvPr userDrawn="1"/>
        </p:nvSpPr>
        <p:spPr>
          <a:xfrm>
            <a:off x="426892" y="3737612"/>
            <a:ext cx="6335858" cy="34289"/>
          </a:xfrm>
          <a:prstGeom prst="flowChart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9" name="Title 1"/>
          <p:cNvSpPr txBox="1">
            <a:spLocks/>
          </p:cNvSpPr>
          <p:nvPr userDrawn="1"/>
        </p:nvSpPr>
        <p:spPr>
          <a:xfrm>
            <a:off x="1425286" y="3851911"/>
            <a:ext cx="6457950" cy="549087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1800" b="1" i="1" dirty="0">
              <a:solidFill>
                <a:schemeClr val="bg1"/>
              </a:solidFill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  <p:sp>
        <p:nvSpPr>
          <p:cNvPr id="9" name="Title 15"/>
          <p:cNvSpPr>
            <a:spLocks noGrp="1"/>
          </p:cNvSpPr>
          <p:nvPr>
            <p:ph type="title" hasCustomPrompt="1"/>
          </p:nvPr>
        </p:nvSpPr>
        <p:spPr>
          <a:xfrm>
            <a:off x="390606" y="2953542"/>
            <a:ext cx="8229600" cy="871860"/>
          </a:xfrm>
        </p:spPr>
        <p:txBody>
          <a:bodyPr>
            <a:normAutofit/>
          </a:bodyPr>
          <a:lstStyle>
            <a:lvl1pPr algn="l">
              <a:defRPr sz="41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05929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lowchart: Process 9"/>
          <p:cNvSpPr/>
          <p:nvPr userDrawn="1"/>
        </p:nvSpPr>
        <p:spPr>
          <a:xfrm>
            <a:off x="-5871" y="6410337"/>
            <a:ext cx="9155741" cy="457748"/>
          </a:xfrm>
          <a:prstGeom prst="flowChartProcess">
            <a:avLst/>
          </a:prstGeom>
          <a:solidFill>
            <a:srgbClr val="D1103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533400" y="6531609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UCFB - All Rights Reserved</a:t>
            </a:r>
          </a:p>
        </p:txBody>
      </p:sp>
      <p:sp>
        <p:nvSpPr>
          <p:cNvPr id="18" name="Title 13"/>
          <p:cNvSpPr>
            <a:spLocks noGrp="1"/>
          </p:cNvSpPr>
          <p:nvPr>
            <p:ph type="title" hasCustomPrompt="1"/>
          </p:nvPr>
        </p:nvSpPr>
        <p:spPr>
          <a:xfrm>
            <a:off x="304800" y="0"/>
            <a:ext cx="5470526" cy="653854"/>
          </a:xfrm>
        </p:spPr>
        <p:txBody>
          <a:bodyPr>
            <a:normAutofit/>
          </a:bodyPr>
          <a:lstStyle>
            <a:lvl1pPr algn="l">
              <a:defRPr sz="24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0" y="653854"/>
            <a:ext cx="9144000" cy="0"/>
          </a:xfrm>
          <a:prstGeom prst="line">
            <a:avLst/>
          </a:prstGeom>
          <a:ln w="41275">
            <a:solidFill>
              <a:srgbClr val="C832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871" y="6410337"/>
            <a:ext cx="3968271" cy="447663"/>
          </a:xfrm>
          <a:prstGeom prst="rect">
            <a:avLst/>
          </a:prstGeom>
        </p:spPr>
      </p:pic>
      <p:sp>
        <p:nvSpPr>
          <p:cNvPr id="19" name="TextBox 18"/>
          <p:cNvSpPr txBox="1"/>
          <p:nvPr userDrawn="1"/>
        </p:nvSpPr>
        <p:spPr>
          <a:xfrm>
            <a:off x="6247493" y="6540236"/>
            <a:ext cx="2787650" cy="215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© </a:t>
            </a:r>
            <a:r>
              <a:rPr lang="en-US" sz="800" dirty="0">
                <a:solidFill>
                  <a:schemeClr val="bg1"/>
                </a:solidFill>
                <a:latin typeface="Arial" panose="020B0604020202020204" pitchFamily="34" charset="0"/>
                <a:ea typeface="Roboto" panose="02000000000000000000" pitchFamily="2" charset="0"/>
                <a:cs typeface="Arial" panose="020B0604020202020204" pitchFamily="34" charset="0"/>
              </a:rPr>
              <a:t>2016 | Coding Boot Camp - All Rights Reserved</a:t>
            </a:r>
          </a:p>
        </p:txBody>
      </p:sp>
    </p:spTree>
    <p:extLst>
      <p:ext uri="{BB962C8B-B14F-4D97-AF65-F5344CB8AC3E}">
        <p14:creationId xmlns:p14="http://schemas.microsoft.com/office/powerpoint/2010/main" val="37820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30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DAE4-C87D-464C-8529-C68309DD1CFC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072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2DAE4-C87D-464C-8529-C68309DD1CFC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3EFAE-FD48-41B9-84A3-494A8D6694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678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50" r:id="rId3"/>
    <p:sldLayoutId id="2147483669" r:id="rId4"/>
  </p:sldLayoutIdLst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xStyles>
    <p:titleStyle>
      <a:lvl1pPr algn="ctr" defTabSz="6858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75" indent="-257175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565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0" r:id="rId3"/>
    <p:sldLayoutId id="2147483670" r:id="rId4"/>
    <p:sldLayoutId id="214748367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66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71" r:id="rId4"/>
    <p:sldLayoutId id="214748367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5C9255-9F07-4181-9AD2-897FFC0A3B7E}" type="datetimeFigureOut">
              <a:rPr lang="en-US" smtClean="0"/>
              <a:t>9/7/2016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38348-225F-4A43-A9B7-C9ABE3CA20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532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72" r:id="rId4"/>
    <p:sldLayoutId id="2147483676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800" dirty="0"/>
              <a:t>Game Time: Project Week</a:t>
            </a:r>
            <a:endParaRPr lang="en-US" sz="3800" i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Sep 7, 2016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Day 24</a:t>
            </a:r>
          </a:p>
        </p:txBody>
      </p:sp>
    </p:spTree>
    <p:extLst>
      <p:ext uri="{BB962C8B-B14F-4D97-AF65-F5344CB8AC3E}">
        <p14:creationId xmlns:p14="http://schemas.microsoft.com/office/powerpoint/2010/main" val="4255494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04800" y="98052"/>
            <a:ext cx="6781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Coding Requirements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04799" y="762000"/>
            <a:ext cx="873034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Must uses at least </a:t>
            </a:r>
            <a:r>
              <a:rPr lang="en-US" b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two APIs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Must use </a:t>
            </a:r>
            <a:r>
              <a:rPr lang="en-US" b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AJAX to pull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u="sng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Must utilize at least one </a:t>
            </a:r>
            <a:r>
              <a:rPr lang="en-US" b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new library or technology</a:t>
            </a: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that we haven’t discussed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Must have a </a:t>
            </a:r>
            <a:r>
              <a:rPr lang="en-US" b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polished frontend / UI</a:t>
            </a: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Must meet </a:t>
            </a:r>
            <a:r>
              <a:rPr lang="en-US" b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good quality coding standards</a:t>
            </a: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(indentation, scoping, naming)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Must </a:t>
            </a:r>
            <a:r>
              <a:rPr lang="en-US" b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NOT use alerts, confirms, or prompts</a:t>
            </a: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(look into </a:t>
            </a:r>
            <a:r>
              <a:rPr lang="en-US" b="1" i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modals!)</a:t>
            </a:r>
          </a:p>
          <a:p>
            <a:endParaRPr lang="en-US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Must have some sort of </a:t>
            </a:r>
            <a:r>
              <a:rPr lang="en-US" b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repeating element</a:t>
            </a: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(table, columns, </a:t>
            </a:r>
            <a:r>
              <a:rPr lang="en-US" b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etc</a:t>
            </a: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Must use </a:t>
            </a:r>
            <a:r>
              <a:rPr lang="en-US" b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Bootstrap or Alternative CSS Framework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Must be </a:t>
            </a:r>
            <a:r>
              <a:rPr lang="en-US" b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Deployed</a:t>
            </a: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(</a:t>
            </a:r>
            <a:r>
              <a:rPr lang="en-US" b="1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Heroku</a:t>
            </a: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or Firebase)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Must have </a:t>
            </a:r>
            <a:r>
              <a:rPr lang="en-US" b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User Input Validation </a:t>
            </a:r>
          </a:p>
        </p:txBody>
      </p:sp>
    </p:spTree>
    <p:extLst>
      <p:ext uri="{BB962C8B-B14F-4D97-AF65-F5344CB8AC3E}">
        <p14:creationId xmlns:p14="http://schemas.microsoft.com/office/powerpoint/2010/main" val="1535459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800" y="98052"/>
            <a:ext cx="6781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Coding – Nice To Haves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799" y="762000"/>
            <a:ext cx="873034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Utilize Firebase for </a:t>
            </a:r>
            <a:r>
              <a:rPr lang="en-US" b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Persistent Data Storage</a:t>
            </a:r>
            <a:r>
              <a:rPr lang="en-US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(Consider this </a:t>
            </a:r>
            <a:r>
              <a:rPr lang="en-US" b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basically a requirement</a:t>
            </a:r>
            <a:r>
              <a:rPr lang="en-US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u="sng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Mobile Responsive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Use an alternative CSS framework like Materialize</a:t>
            </a:r>
          </a:p>
        </p:txBody>
      </p:sp>
    </p:spTree>
    <p:extLst>
      <p:ext uri="{BB962C8B-B14F-4D97-AF65-F5344CB8AC3E}">
        <p14:creationId xmlns:p14="http://schemas.microsoft.com/office/powerpoint/2010/main" val="1619581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81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Presentation Requirement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4799" y="762000"/>
            <a:ext cx="8730343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 will also be responsible for preparing a </a:t>
            </a:r>
            <a:r>
              <a:rPr lang="en-US" sz="1600" b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10 minute presentation.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600" b="1" u="sng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This will be a formal presentation. </a:t>
            </a:r>
            <a:endParaRPr lang="en-US" sz="16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One in which you explain in detail: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1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Your overall application’s concept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1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1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 motivation for its development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1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1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Your design process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1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1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 technologies you used (and briefly how they work)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1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1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 demonstration of its functionality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1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1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Directions for future development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Treat the presentation seriously!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Talking intelligently about tech &gt; doing tech sometimes.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0123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81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Be Glam for the Camera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4799" y="762000"/>
            <a:ext cx="838200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lvl="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3000" dirty="0">
                <a:latin typeface="Arial" panose="020B0604020202020204" pitchFamily="34" charset="0"/>
                <a:cs typeface="Arial" panose="020B0604020202020204" pitchFamily="34" charset="0"/>
              </a:rPr>
              <a:t>All presentations will be recorded…</a:t>
            </a:r>
          </a:p>
          <a:p>
            <a:pPr marL="685800" lvl="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85800" lvl="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3000" dirty="0">
                <a:latin typeface="Arial" panose="020B0604020202020204" pitchFamily="34" charset="0"/>
                <a:cs typeface="Arial" panose="020B0604020202020204" pitchFamily="34" charset="0"/>
              </a:rPr>
              <a:t>So treat it seriously! </a:t>
            </a:r>
          </a:p>
          <a:p>
            <a:pPr marL="685800" lvl="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85800" lvl="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3000" dirty="0">
                <a:latin typeface="Arial" panose="020B0604020202020204" pitchFamily="34" charset="0"/>
                <a:cs typeface="Arial" panose="020B0604020202020204" pitchFamily="34" charset="0"/>
              </a:rPr>
              <a:t>These can be great portfolio pieces if you invest the time.</a:t>
            </a:r>
          </a:p>
        </p:txBody>
      </p:sp>
    </p:spTree>
    <p:extLst>
      <p:ext uri="{BB962C8B-B14F-4D97-AF65-F5344CB8AC3E}">
        <p14:creationId xmlns:p14="http://schemas.microsoft.com/office/powerpoint/2010/main" val="221731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</a:t>
            </a:r>
          </a:p>
        </p:txBody>
      </p:sp>
    </p:spTree>
    <p:extLst>
      <p:ext uri="{BB962C8B-B14F-4D97-AF65-F5344CB8AC3E}">
        <p14:creationId xmlns:p14="http://schemas.microsoft.com/office/powerpoint/2010/main" val="3698636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800" y="98052"/>
            <a:ext cx="6781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Metrics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799" y="762000"/>
            <a:ext cx="373380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Concept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Design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Functionality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Collaboration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Presentation</a:t>
            </a:r>
          </a:p>
        </p:txBody>
      </p:sp>
    </p:spTree>
    <p:extLst>
      <p:ext uri="{BB962C8B-B14F-4D97-AF65-F5344CB8AC3E}">
        <p14:creationId xmlns:p14="http://schemas.microsoft.com/office/powerpoint/2010/main" val="4274685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81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Awards Yay!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4799" y="762000"/>
            <a:ext cx="8382001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Most Awe-Inspiring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Most Useful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Most Creative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Best Use of Tech</a:t>
            </a:r>
          </a:p>
          <a:p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Best UI/UX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Most Hilarious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Most Disruptive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Most Socially Conscious</a:t>
            </a:r>
          </a:p>
        </p:txBody>
      </p:sp>
    </p:spTree>
    <p:extLst>
      <p:ext uri="{BB962C8B-B14F-4D97-AF65-F5344CB8AC3E}">
        <p14:creationId xmlns:p14="http://schemas.microsoft.com/office/powerpoint/2010/main" val="2424522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 Suggestions</a:t>
            </a:r>
          </a:p>
        </p:txBody>
      </p:sp>
    </p:spTree>
    <p:extLst>
      <p:ext uri="{BB962C8B-B14F-4D97-AF65-F5344CB8AC3E}">
        <p14:creationId xmlns:p14="http://schemas.microsoft.com/office/powerpoint/2010/main" val="1283631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04800" y="98052"/>
            <a:ext cx="6781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API Suggestions</a:t>
            </a:r>
          </a:p>
        </p:txBody>
      </p:sp>
      <p:sp>
        <p:nvSpPr>
          <p:cNvPr id="5" name="Rectangle 4"/>
          <p:cNvSpPr/>
          <p:nvPr/>
        </p:nvSpPr>
        <p:spPr>
          <a:xfrm>
            <a:off x="152400" y="914400"/>
            <a:ext cx="876300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/>
            <a:r>
              <a:rPr lang="en" sz="3600" dirty="0">
                <a:latin typeface="Arial" panose="020B0604020202020204" pitchFamily="34" charset="0"/>
                <a:cs typeface="Arial" panose="020B0604020202020204" pitchFamily="34" charset="0"/>
              </a:rPr>
              <a:t>Stick to APIs that do all of the following:</a:t>
            </a:r>
          </a:p>
          <a:p>
            <a:pPr marL="228600" lvl="0"/>
            <a:endParaRPr lang="en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0" indent="-571500">
              <a:buFont typeface="Arial" panose="020B0604020202020204" pitchFamily="34" charset="0"/>
              <a:buChar char="•"/>
            </a:pPr>
            <a:r>
              <a:rPr lang="en" sz="3600" dirty="0">
                <a:latin typeface="Arial" panose="020B0604020202020204" pitchFamily="34" charset="0"/>
                <a:cs typeface="Arial" panose="020B0604020202020204" pitchFamily="34" charset="0"/>
              </a:rPr>
              <a:t>Allows CORS</a:t>
            </a:r>
          </a:p>
          <a:p>
            <a:pPr marL="800100" lvl="0" indent="-571500">
              <a:buFont typeface="Arial" panose="020B0604020202020204" pitchFamily="34" charset="0"/>
              <a:buChar char="•"/>
            </a:pPr>
            <a:endParaRPr lang="en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0" indent="-571500">
              <a:buFont typeface="Arial" panose="020B0604020202020204" pitchFamily="34" charset="0"/>
              <a:buChar char="•"/>
            </a:pPr>
            <a:r>
              <a:rPr lang="en" sz="3600" dirty="0">
                <a:latin typeface="Arial" panose="020B0604020202020204" pitchFamily="34" charset="0"/>
                <a:cs typeface="Arial" panose="020B0604020202020204" pitchFamily="34" charset="0"/>
              </a:rPr>
              <a:t>Simple or no authentication</a:t>
            </a:r>
          </a:p>
          <a:p>
            <a:pPr marL="800100" lvl="0" indent="-571500">
              <a:buFont typeface="Arial" panose="020B0604020202020204" pitchFamily="34" charset="0"/>
              <a:buChar char="•"/>
            </a:pPr>
            <a:endParaRPr lang="en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0" indent="-571500">
              <a:buFont typeface="Arial" panose="020B0604020202020204" pitchFamily="34" charset="0"/>
              <a:buChar char="•"/>
            </a:pPr>
            <a:r>
              <a:rPr lang="en" sz="3600" dirty="0">
                <a:latin typeface="Arial" panose="020B0604020202020204" pitchFamily="34" charset="0"/>
                <a:cs typeface="Arial" panose="020B0604020202020204" pitchFamily="34" charset="0"/>
              </a:rPr>
              <a:t>JSON response returned</a:t>
            </a:r>
          </a:p>
          <a:p>
            <a:pPr marL="800100" lvl="0" indent="-5715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" sz="3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0" indent="-5715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3600" dirty="0">
                <a:latin typeface="Arial" panose="020B0604020202020204" pitchFamily="34" charset="0"/>
                <a:cs typeface="Arial" panose="020B0604020202020204" pitchFamily="34" charset="0"/>
              </a:rPr>
              <a:t>Well documented</a:t>
            </a:r>
          </a:p>
        </p:txBody>
      </p:sp>
    </p:spTree>
    <p:extLst>
      <p:ext uri="{BB962C8B-B14F-4D97-AF65-F5344CB8AC3E}">
        <p14:creationId xmlns:p14="http://schemas.microsoft.com/office/powerpoint/2010/main" val="2701835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04800" y="98052"/>
            <a:ext cx="6781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API Suggestions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856214"/>
            <a:ext cx="4613868" cy="545998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2006" y="990600"/>
            <a:ext cx="4143685" cy="5317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406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Week Overview</a:t>
            </a:r>
          </a:p>
        </p:txBody>
      </p:sp>
    </p:spTree>
    <p:extLst>
      <p:ext uri="{BB962C8B-B14F-4D97-AF65-F5344CB8AC3E}">
        <p14:creationId xmlns:p14="http://schemas.microsoft.com/office/powerpoint/2010/main" val="3315888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</p:spTree>
    <p:extLst>
      <p:ext uri="{BB962C8B-B14F-4D97-AF65-F5344CB8AC3E}">
        <p14:creationId xmlns:p14="http://schemas.microsoft.com/office/powerpoint/2010/main" val="725654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81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Collaboration is Critical!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4799" y="990600"/>
            <a:ext cx="83820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lvl="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3000" dirty="0">
                <a:latin typeface="Arial" panose="020B0604020202020204" pitchFamily="34" charset="0"/>
                <a:cs typeface="Arial" panose="020B0604020202020204" pitchFamily="34" charset="0"/>
              </a:rPr>
              <a:t>Steering a project with remote developers like this one can be challenging.</a:t>
            </a:r>
          </a:p>
          <a:p>
            <a:pPr marL="685800" lvl="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85800" lvl="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3000" dirty="0">
                <a:latin typeface="Arial" panose="020B0604020202020204" pitchFamily="34" charset="0"/>
                <a:cs typeface="Arial" panose="020B0604020202020204" pitchFamily="34" charset="0"/>
              </a:rPr>
              <a:t>Consider using the following tools…</a:t>
            </a:r>
          </a:p>
        </p:txBody>
      </p:sp>
    </p:spTree>
    <p:extLst>
      <p:ext uri="{BB962C8B-B14F-4D97-AF65-F5344CB8AC3E}">
        <p14:creationId xmlns:p14="http://schemas.microsoft.com/office/powerpoint/2010/main" val="89697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81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GitHub Pull Requests 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61576" y="685800"/>
            <a:ext cx="9069885" cy="4506686"/>
            <a:chOff x="-21771" y="979714"/>
            <a:chExt cx="10096695" cy="5016892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209"/>
            <a:stretch/>
          </p:blipFill>
          <p:spPr>
            <a:xfrm>
              <a:off x="-21771" y="979714"/>
              <a:ext cx="5030607" cy="501689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6666"/>
            <a:stretch/>
          </p:blipFill>
          <p:spPr>
            <a:xfrm>
              <a:off x="5030607" y="990600"/>
              <a:ext cx="5044317" cy="5006006"/>
            </a:xfrm>
            <a:prstGeom prst="rect">
              <a:avLst/>
            </a:prstGeom>
          </p:spPr>
        </p:pic>
      </p:grpSp>
      <p:sp>
        <p:nvSpPr>
          <p:cNvPr id="15" name="Rectangle 14"/>
          <p:cNvSpPr/>
          <p:nvPr/>
        </p:nvSpPr>
        <p:spPr>
          <a:xfrm>
            <a:off x="357554" y="5215635"/>
            <a:ext cx="844243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GitHub Pull Requests are a great way to “combine” code when multiple users are working on the same files.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We’ll show you how to use this feature in the next class. </a:t>
            </a:r>
          </a:p>
        </p:txBody>
      </p:sp>
    </p:spTree>
    <p:extLst>
      <p:ext uri="{BB962C8B-B14F-4D97-AF65-F5344CB8AC3E}">
        <p14:creationId xmlns:p14="http://schemas.microsoft.com/office/powerpoint/2010/main" val="843030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81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GitHub Issues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57554" y="5758852"/>
            <a:ext cx="844243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GitHub Issues are a great way to keep track of bugs, feature requests, etc.</a:t>
            </a:r>
          </a:p>
        </p:txBody>
      </p:sp>
      <p:pic>
        <p:nvPicPr>
          <p:cNvPr id="7" name="Shape 81"/>
          <p:cNvPicPr preferRelativeResize="0">
            <a:picLocks/>
          </p:cNvPicPr>
          <p:nvPr/>
        </p:nvPicPr>
        <p:blipFill rotWithShape="1">
          <a:blip r:embed="rId2">
            <a:alphaModFix/>
          </a:blip>
          <a:srcRect t="5884" b="5893"/>
          <a:stretch/>
        </p:blipFill>
        <p:spPr>
          <a:xfrm>
            <a:off x="337456" y="762000"/>
            <a:ext cx="8425543" cy="473936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24013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81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Trello</a:t>
            </a:r>
          </a:p>
        </p:txBody>
      </p:sp>
      <p:pic>
        <p:nvPicPr>
          <p:cNvPr id="3074" name="Picture 2" descr="https://d2k1ftgv7pobq7.cloudfront.net/meta/p/res/images/fb4de993e22034b76539da073ea8d35c/home-her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385" y="721552"/>
            <a:ext cx="8477603" cy="472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357554" y="5486400"/>
            <a:ext cx="844243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Trello is a great project management tool for creating to-do lists and communicating updates.</a:t>
            </a:r>
          </a:p>
        </p:txBody>
      </p:sp>
    </p:spTree>
    <p:extLst>
      <p:ext uri="{BB962C8B-B14F-4D97-AF65-F5344CB8AC3E}">
        <p14:creationId xmlns:p14="http://schemas.microsoft.com/office/powerpoint/2010/main" val="2297872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Project Ideas</a:t>
            </a:r>
          </a:p>
        </p:txBody>
      </p:sp>
    </p:spTree>
    <p:extLst>
      <p:ext uri="{BB962C8B-B14F-4D97-AF65-F5344CB8AC3E}">
        <p14:creationId xmlns:p14="http://schemas.microsoft.com/office/powerpoint/2010/main" val="138210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81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Event Searcher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4799" y="762000"/>
            <a:ext cx="8382001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lvl="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3000" dirty="0">
                <a:latin typeface="Arial" panose="020B0604020202020204" pitchFamily="34" charset="0"/>
                <a:cs typeface="Arial" panose="020B0604020202020204" pitchFamily="34" charset="0"/>
              </a:rPr>
              <a:t>Users type in the name of their favorite sporting team.</a:t>
            </a:r>
          </a:p>
          <a:p>
            <a:pPr marL="685800" lvl="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85800" lvl="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3000" dirty="0">
                <a:latin typeface="Arial" panose="020B0604020202020204" pitchFamily="34" charset="0"/>
                <a:cs typeface="Arial" panose="020B0604020202020204" pitchFamily="34" charset="0"/>
              </a:rPr>
              <a:t>Then using the SeatGeek API, your web application points them to the next game and location where the team is playing.</a:t>
            </a:r>
          </a:p>
          <a:p>
            <a:pPr marL="685800" lvl="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" sz="3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85800" lvl="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" sz="3000" dirty="0">
                <a:latin typeface="Arial" panose="020B0604020202020204" pitchFamily="34" charset="0"/>
                <a:cs typeface="Arial" panose="020B0604020202020204" pitchFamily="34" charset="0"/>
              </a:rPr>
              <a:t>The web application also provides them a link to Ebay where they can purchase memorabilia associated with the team.</a:t>
            </a:r>
          </a:p>
        </p:txBody>
      </p:sp>
      <p:pic>
        <p:nvPicPr>
          <p:cNvPr id="5122" name="Picture 2" descr="http://www.underconsideration.com/brandnew/archives/seatgeek_log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5673264"/>
            <a:ext cx="3508375" cy="698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9575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81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UN Data API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4799" y="762000"/>
            <a:ext cx="838200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Use the Unofficial UN Data API to search a user specified country’s health records.</a:t>
            </a:r>
          </a:p>
          <a:p>
            <a:endParaRPr lang="en-US" sz="28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Then use a secondary data source (Google Maps, Flickr, YouTube, etc.) to provide additional context or data.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8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" sz="2800" dirty="0">
                <a:latin typeface="Arial" panose="020B0604020202020204" pitchFamily="34" charset="0"/>
                <a:cs typeface="Arial" panose="020B0604020202020204" pitchFamily="34" charset="0"/>
              </a:rPr>
              <a:t>Examples: Per Capita Govt Expenditures on Health, # of Physicians, Deaths due to HIV, Malaria Cases etc, low birth weight newborns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00" y="5163205"/>
            <a:ext cx="4119562" cy="1053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10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304800" y="98052"/>
            <a:ext cx="67818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Facial Recognition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04799" y="762000"/>
            <a:ext cx="838200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03250" indent="-45720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" sz="2800" dirty="0">
                <a:latin typeface="Arial" panose="020B0604020202020204" pitchFamily="34" charset="0"/>
                <a:cs typeface="Arial" panose="020B0604020202020204" pitchFamily="34" charset="0"/>
              </a:rPr>
              <a:t>Use the Face++ API</a:t>
            </a:r>
          </a:p>
          <a:p>
            <a:pPr marL="603250" indent="-45720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endParaRPr lang="en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03250" indent="-45720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" sz="2800" dirty="0">
                <a:latin typeface="Arial" panose="020B0604020202020204" pitchFamily="34" charset="0"/>
                <a:cs typeface="Arial" panose="020B0604020202020204" pitchFamily="34" charset="0"/>
              </a:rPr>
              <a:t>Allow users to provide a URL link to a facial image then provide viewers with information on the image’s gender, race, whether they are wearing glasses, and their age</a:t>
            </a:r>
          </a:p>
          <a:p>
            <a:pPr marL="603250" indent="-45720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endParaRPr lang="en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603250" indent="-457200">
              <a:spcBef>
                <a:spcPts val="0"/>
              </a:spcBef>
              <a:buSzPct val="100000"/>
              <a:buFont typeface="Arial" panose="020B0604020202020204" pitchFamily="34" charset="0"/>
              <a:buChar char="•"/>
            </a:pPr>
            <a:r>
              <a:rPr lang="en" sz="2800" dirty="0">
                <a:latin typeface="Arial" panose="020B0604020202020204" pitchFamily="34" charset="0"/>
                <a:cs typeface="Arial" panose="020B0604020202020204" pitchFamily="34" charset="0"/>
              </a:rPr>
              <a:t>Use Firebase to update ALL users of the site about the current search</a:t>
            </a:r>
          </a:p>
        </p:txBody>
      </p:sp>
      <p:pic>
        <p:nvPicPr>
          <p:cNvPr id="7170" name="Picture 2" descr="http://www.faceplusplus.com/wp-content/uploads/2013/11/insid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4495800"/>
            <a:ext cx="5514975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0722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Or…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8017" y="2667000"/>
            <a:ext cx="83411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i="1" dirty="0">
                <a:latin typeface="Arial" panose="020B0604020202020204" pitchFamily="34" charset="0"/>
                <a:cs typeface="Arial" panose="020B0604020202020204" pitchFamily="34" charset="0"/>
              </a:rPr>
              <a:t>Just do your own thing. </a:t>
            </a:r>
          </a:p>
          <a:p>
            <a:r>
              <a:rPr lang="en-US" sz="4800" i="1" dirty="0">
                <a:latin typeface="Arial" panose="020B0604020202020204" pitchFamily="34" charset="0"/>
                <a:cs typeface="Arial" panose="020B0604020202020204" pitchFamily="34" charset="0"/>
              </a:rPr>
              <a:t>Be creative! Be ambitious!</a:t>
            </a:r>
            <a:endParaRPr lang="en-US" sz="4800" i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195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Yay!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8017" y="3084015"/>
            <a:ext cx="834118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400" b="1" i="1" dirty="0">
                <a:latin typeface="Arial" panose="020B0604020202020204" pitchFamily="34" charset="0"/>
                <a:cs typeface="Arial" panose="020B0604020202020204" pitchFamily="34" charset="0"/>
              </a:rPr>
              <a:t>You made it!!!</a:t>
            </a:r>
            <a:endParaRPr lang="en-US" sz="6400" b="1" i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0517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Focus</a:t>
            </a:r>
          </a:p>
        </p:txBody>
      </p:sp>
    </p:spTree>
    <p:extLst>
      <p:ext uri="{BB962C8B-B14F-4D97-AF65-F5344CB8AC3E}">
        <p14:creationId xmlns:p14="http://schemas.microsoft.com/office/powerpoint/2010/main" val="1435245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By End of Day - Today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04799" y="762000"/>
            <a:ext cx="8730343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Brainstorm possible ideas </a:t>
            </a:r>
          </a:p>
          <a:p>
            <a:endParaRPr lang="en-US" sz="1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Begin API Research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an initial draft / sketch of the final design</a:t>
            </a:r>
          </a:p>
          <a:p>
            <a:endParaRPr lang="en-US" sz="1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600" b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Create a short 1 page proposal listing out each of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1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Project Title 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1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1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Team Members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1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1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Project Description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1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1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Sketch of Final Product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1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1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APIs to be Used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1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en-US" sz="16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Rough Breakdown of Tasks </a:t>
            </a:r>
          </a:p>
          <a:p>
            <a:pPr marL="342900" indent="-342900">
              <a:buFont typeface="Courier New" panose="02070309020205020404" pitchFamily="49" charset="0"/>
              <a:buChar char="o"/>
            </a:pPr>
            <a:endParaRPr lang="en-US" sz="1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1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pPr marL="800100" lvl="1" indent="-342900">
              <a:buFont typeface="Courier New" panose="02070309020205020404" pitchFamily="49" charset="0"/>
              <a:buChar char="o"/>
            </a:pPr>
            <a:endParaRPr lang="en-US" sz="1600" b="1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3875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4118189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Week! (This Week)</a:t>
            </a:r>
          </a:p>
        </p:txBody>
      </p:sp>
      <p:pic>
        <p:nvPicPr>
          <p:cNvPr id="1028" name="Picture 4" descr="http://siteaboutchildren.com/wp-content/uploads/2015/05/kids-arts-and-crafts-clip-art-czv9j7pu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3800" y="2819400"/>
            <a:ext cx="5262675" cy="33968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04800" y="914400"/>
            <a:ext cx="8610600" cy="42934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Today’s Class: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Divide into groups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Begin researching APIs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Outline project ideas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Submit Project Proposal for Approval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Initial Design work 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1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100" b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Next Class: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Hardcore Development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Instructor + TA Workshops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100" u="sng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100" b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Saturday’s Class: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Hardcore Development</a:t>
            </a:r>
          </a:p>
        </p:txBody>
      </p:sp>
    </p:spTree>
    <p:extLst>
      <p:ext uri="{BB962C8B-B14F-4D97-AF65-F5344CB8AC3E}">
        <p14:creationId xmlns:p14="http://schemas.microsoft.com/office/powerpoint/2010/main" val="4170913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Week (Next Week)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04800" y="914400"/>
            <a:ext cx="8610600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Next Week (M/T):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Interview Questions (Class Lecture)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Hardcore Development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1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100" b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Next Week (W/</a:t>
            </a:r>
            <a:r>
              <a:rPr lang="en-US" sz="2100" b="1" u="sng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Th</a:t>
            </a:r>
            <a:r>
              <a:rPr lang="en-US" sz="2100" b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Debug Work (Class Lecture)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Hardcore Development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Presentation Prep</a:t>
            </a:r>
          </a:p>
          <a:p>
            <a:endParaRPr lang="en-US" sz="2100" u="sng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100" b="1" u="sng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Saturday’s Class: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1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Presentations!</a:t>
            </a:r>
          </a:p>
        </p:txBody>
      </p:sp>
    </p:spTree>
    <p:extLst>
      <p:ext uri="{BB962C8B-B14F-4D97-AF65-F5344CB8AC3E}">
        <p14:creationId xmlns:p14="http://schemas.microsoft.com/office/powerpoint/2010/main" val="1595839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Great Push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95537" y="1066800"/>
            <a:ext cx="834118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i="1" dirty="0">
                <a:latin typeface="Arial" panose="020B0604020202020204" pitchFamily="34" charset="0"/>
                <a:cs typeface="Arial" panose="020B0604020202020204" pitchFamily="34" charset="0"/>
              </a:rPr>
              <a:t>Be serious about project week!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Use this as an opportunity to push yourself and prove what you know.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b="1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Because you </a:t>
            </a:r>
            <a:r>
              <a:rPr lang="en-US" sz="3200" b="1" i="1" dirty="0">
                <a:latin typeface="Arial" panose="020B0604020202020204" pitchFamily="34" charset="0"/>
                <a:cs typeface="Arial" panose="020B0604020202020204" pitchFamily="34" charset="0"/>
              </a:rPr>
              <a:t>DO KNOW </a:t>
            </a:r>
            <a:r>
              <a:rPr lang="en-US" sz="3200" dirty="0" err="1">
                <a:latin typeface="Arial" panose="020B0604020202020204" pitchFamily="34" charset="0"/>
                <a:cs typeface="Arial" panose="020B0604020202020204" pitchFamily="34" charset="0"/>
              </a:rPr>
              <a:t>shiz</a:t>
            </a: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en-US" sz="3200" b="1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29203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Teams</a:t>
            </a:r>
          </a:p>
        </p:txBody>
      </p:sp>
    </p:spTree>
    <p:extLst>
      <p:ext uri="{BB962C8B-B14F-4D97-AF65-F5344CB8AC3E}">
        <p14:creationId xmlns:p14="http://schemas.microsoft.com/office/powerpoint/2010/main" val="2991835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36698" y="914400"/>
            <a:ext cx="4082902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Team #1</a:t>
            </a:r>
          </a:p>
          <a:p>
            <a:r>
              <a:rPr lang="en-US" sz="21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Freddy / Evan / Armando</a:t>
            </a:r>
          </a:p>
          <a:p>
            <a:endParaRPr lang="en-US" sz="21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1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Team #2</a:t>
            </a:r>
          </a:p>
          <a:p>
            <a:r>
              <a:rPr lang="en-US" sz="21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Allie / Del / Vis</a:t>
            </a:r>
          </a:p>
          <a:p>
            <a:endParaRPr lang="en-US" sz="21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1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Team #3</a:t>
            </a:r>
          </a:p>
          <a:p>
            <a:r>
              <a:rPr lang="en-US" sz="21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Brandon / Marcus / Tuan</a:t>
            </a:r>
          </a:p>
          <a:p>
            <a:endParaRPr lang="en-US" sz="21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1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Team #4</a:t>
            </a:r>
          </a:p>
          <a:p>
            <a:r>
              <a:rPr lang="en-US" sz="21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Christine / </a:t>
            </a:r>
            <a:r>
              <a:rPr lang="en-US" sz="21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Saidi</a:t>
            </a:r>
            <a:r>
              <a:rPr lang="en-US" sz="21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/ Nigel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800600" y="914400"/>
            <a:ext cx="4114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1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Team #5</a:t>
            </a:r>
          </a:p>
          <a:p>
            <a:r>
              <a:rPr lang="en-US" sz="2100" dirty="0" err="1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Kelana</a:t>
            </a:r>
            <a:r>
              <a:rPr lang="en-US" sz="21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 / Maria / Tatiana</a:t>
            </a:r>
          </a:p>
          <a:p>
            <a:endParaRPr lang="en-US" sz="21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1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Team #6</a:t>
            </a:r>
          </a:p>
          <a:p>
            <a:r>
              <a:rPr lang="en-US" sz="21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Michael / Sam / Travis</a:t>
            </a:r>
          </a:p>
          <a:p>
            <a:endParaRPr lang="en-US" sz="2100" dirty="0">
              <a:latin typeface="Arial" panose="020B0604020202020204" pitchFamily="34" charset="0"/>
              <a:ea typeface="Roboto" pitchFamily="2" charset="0"/>
              <a:cs typeface="Arial" panose="020B0604020202020204" pitchFamily="34" charset="0"/>
            </a:endParaRPr>
          </a:p>
          <a:p>
            <a:r>
              <a:rPr lang="en-US" sz="2100" b="1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Team #7</a:t>
            </a:r>
          </a:p>
          <a:p>
            <a:r>
              <a:rPr lang="en-US" sz="2100" dirty="0">
                <a:latin typeface="Arial" panose="020B0604020202020204" pitchFamily="34" charset="0"/>
                <a:ea typeface="Roboto" pitchFamily="2" charset="0"/>
                <a:cs typeface="Arial" panose="020B0604020202020204" pitchFamily="34" charset="0"/>
              </a:rPr>
              <a:t>Rebecca / Kristin / Eric</a:t>
            </a:r>
          </a:p>
        </p:txBody>
      </p:sp>
    </p:spTree>
    <p:extLst>
      <p:ext uri="{BB962C8B-B14F-4D97-AF65-F5344CB8AC3E}">
        <p14:creationId xmlns:p14="http://schemas.microsoft.com/office/powerpoint/2010/main" val="17340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</a:t>
            </a:r>
          </a:p>
        </p:txBody>
      </p:sp>
    </p:spTree>
    <p:extLst>
      <p:ext uri="{BB962C8B-B14F-4D97-AF65-F5344CB8AC3E}">
        <p14:creationId xmlns:p14="http://schemas.microsoft.com/office/powerpoint/2010/main" val="1097347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_PE_HAS_URLS" val="oh hey this is notes box, due to this not being an empty string. woot."/>
</p:tagLst>
</file>

<file path=ppt/theme/theme1.xml><?xml version="1.0" encoding="utf-8"?>
<a:theme xmlns:a="http://schemas.openxmlformats.org/drawingml/2006/main" name="UCF -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utgers -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Unbrand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UTAusti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11637</TotalTime>
  <Words>817</Words>
  <Application>Microsoft Office PowerPoint</Application>
  <PresentationFormat>On-screen Show (4:3)</PresentationFormat>
  <Paragraphs>214</Paragraphs>
  <Slides>32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32</vt:i4>
      </vt:variant>
    </vt:vector>
  </HeadingPairs>
  <TitlesOfParts>
    <vt:vector size="41" baseType="lpstr">
      <vt:lpstr>Courier New</vt:lpstr>
      <vt:lpstr>Calibri</vt:lpstr>
      <vt:lpstr>Arial</vt:lpstr>
      <vt:lpstr>Calibri Light</vt:lpstr>
      <vt:lpstr>Roboto</vt:lpstr>
      <vt:lpstr>UCF - Theme</vt:lpstr>
      <vt:lpstr>Rutgers - Theme</vt:lpstr>
      <vt:lpstr>Unbranded</vt:lpstr>
      <vt:lpstr>UTAustin</vt:lpstr>
      <vt:lpstr>Game Time: Project Week</vt:lpstr>
      <vt:lpstr>Project Week Overview</vt:lpstr>
      <vt:lpstr>Yay!</vt:lpstr>
      <vt:lpstr>Project Week! (This Week)</vt:lpstr>
      <vt:lpstr>Project Week (Next Week)</vt:lpstr>
      <vt:lpstr>The Great Push</vt:lpstr>
      <vt:lpstr>Teams</vt:lpstr>
      <vt:lpstr>Groups</vt:lpstr>
      <vt:lpstr>Task</vt:lpstr>
      <vt:lpstr>PowerPoint Presentation</vt:lpstr>
      <vt:lpstr>PowerPoint Presentation</vt:lpstr>
      <vt:lpstr>PowerPoint Presentation</vt:lpstr>
      <vt:lpstr>PowerPoint Presentation</vt:lpstr>
      <vt:lpstr>Metrics</vt:lpstr>
      <vt:lpstr>PowerPoint Presentation</vt:lpstr>
      <vt:lpstr>PowerPoint Presentation</vt:lpstr>
      <vt:lpstr>API Suggestions</vt:lpstr>
      <vt:lpstr>PowerPoint Presentation</vt:lpstr>
      <vt:lpstr>PowerPoint Presentation</vt:lpstr>
      <vt:lpstr>Tools</vt:lpstr>
      <vt:lpstr>PowerPoint Presentation</vt:lpstr>
      <vt:lpstr>PowerPoint Presentation</vt:lpstr>
      <vt:lpstr>PowerPoint Presentation</vt:lpstr>
      <vt:lpstr>PowerPoint Presentation</vt:lpstr>
      <vt:lpstr>Example Project Ideas</vt:lpstr>
      <vt:lpstr>PowerPoint Presentation</vt:lpstr>
      <vt:lpstr>PowerPoint Presentation</vt:lpstr>
      <vt:lpstr>PowerPoint Presentation</vt:lpstr>
      <vt:lpstr>Or…</vt:lpstr>
      <vt:lpstr>Today’s Focus</vt:lpstr>
      <vt:lpstr>By End of Day - Today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DevChat #1 Introduction to Twitter Bootstrap:  Web Development for Noobs</dc:title>
  <dc:creator>ahaque89</dc:creator>
  <cp:lastModifiedBy>BraveDev3</cp:lastModifiedBy>
  <cp:revision>1540</cp:revision>
  <cp:lastPrinted>2016-01-30T16:23:56Z</cp:lastPrinted>
  <dcterms:created xsi:type="dcterms:W3CDTF">2015-01-20T17:19:00Z</dcterms:created>
  <dcterms:modified xsi:type="dcterms:W3CDTF">2016-09-07T19:05:32Z</dcterms:modified>
</cp:coreProperties>
</file>